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345" r:id="rId2"/>
    <p:sldId id="346" r:id="rId3"/>
    <p:sldId id="308" r:id="rId4"/>
    <p:sldId id="371" r:id="rId5"/>
    <p:sldId id="376" r:id="rId6"/>
    <p:sldId id="347" r:id="rId7"/>
    <p:sldId id="311" r:id="rId8"/>
    <p:sldId id="309" r:id="rId9"/>
    <p:sldId id="389" r:id="rId10"/>
    <p:sldId id="388" r:id="rId11"/>
    <p:sldId id="313" r:id="rId12"/>
    <p:sldId id="333" r:id="rId13"/>
    <p:sldId id="390" r:id="rId14"/>
    <p:sldId id="320" r:id="rId15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43"/>
    <a:srgbClr val="3F3937"/>
    <a:srgbClr val="2B5A81"/>
    <a:srgbClr val="7C2A96"/>
    <a:srgbClr val="5F4977"/>
    <a:srgbClr val="824E14"/>
    <a:srgbClr val="B5330B"/>
    <a:srgbClr val="CC3300"/>
    <a:srgbClr val="583789"/>
    <a:srgbClr val="41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314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000E-7560-443B-99BB-B7EBC3EB0D1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707DE-17FF-4846-B13F-48C953F499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00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E764724-8199-475F-8B7F-0CF97E2575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DA6600-A297-4B22-BC78-11EAFA3BF544}" type="datetimeFigureOut">
              <a:rPr lang="pl-PL" smtClean="0"/>
              <a:pPr/>
              <a:t>2014-03-21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12383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Uznaje się, że jedną z ważniejszych dróg wiodących do czytelnictwa jest wyrobienie w dziecku nawyku</a:t>
            </a:r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- najpierw zabawy książką, później słuchania.</a:t>
            </a:r>
          </a:p>
          <a:p>
            <a:pPr marL="0" indent="0" algn="just">
              <a:buNone/>
            </a:pPr>
            <a:endParaRPr lang="pl-PL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3643314"/>
            <a:ext cx="7389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>
                <a:solidFill>
                  <a:srgbClr val="7C2A96"/>
                </a:solidFill>
                <a:latin typeface="Comic Sans MS" panose="030F0702030302020204" pitchFamily="66" charset="0"/>
              </a:rPr>
              <a:t>Aby czytanie stało się najpiękniejszą zabawą </a:t>
            </a:r>
            <a: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/>
            </a:r>
            <a:b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</a:br>
            <a:r>
              <a:rPr lang="pl-PL" sz="22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i </a:t>
            </a:r>
            <a:r>
              <a:rPr lang="pl-PL" sz="2200" dirty="0">
                <a:solidFill>
                  <a:srgbClr val="7C2A96"/>
                </a:solidFill>
                <a:latin typeface="Comic Sans MS" panose="030F0702030302020204" pitchFamily="66" charset="0"/>
              </a:rPr>
              <a:t>przyjemnością, </a:t>
            </a:r>
            <a:r>
              <a:rPr lang="pl-PL" sz="2200" b="1" dirty="0">
                <a:solidFill>
                  <a:srgbClr val="7C2A96"/>
                </a:solidFill>
                <a:latin typeface="Comic Sans MS" panose="030F0702030302020204" pitchFamily="66" charset="0"/>
              </a:rPr>
              <a:t>dziecku muszą pomagać dorośli</a:t>
            </a:r>
            <a:r>
              <a:rPr lang="pl-PL" sz="2200" dirty="0">
                <a:solidFill>
                  <a:srgbClr val="412395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pl-PL" sz="2400" dirty="0">
              <a:latin typeface="Comic Sans MS" panose="030F0702030302020204" pitchFamily="66" charset="0"/>
            </a:endParaRPr>
          </a:p>
          <a:p>
            <a:pPr algn="just"/>
            <a:r>
              <a:rPr lang="pl-PL" sz="2200" b="1" dirty="0">
                <a:solidFill>
                  <a:srgbClr val="7C2A96"/>
                </a:solidFill>
                <a:latin typeface="Comic Sans MS" panose="030F0702030302020204" pitchFamily="66" charset="0"/>
              </a:rPr>
              <a:t>Brak pierwszych kontaktów dzieci ze słowem drukowanym odbija się na całym ich dalszym rozwoju, będzie trudny, a niekiedy niemożliwy do </a:t>
            </a:r>
            <a:r>
              <a:rPr lang="pl-PL" sz="2200" b="1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odrobienia.</a:t>
            </a:r>
            <a:endParaRPr lang="pl-PL" sz="2200" b="1" dirty="0">
              <a:solidFill>
                <a:srgbClr val="7C2A9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3666" name="Picture 2" descr="https://encrypted-tbn1.gstatic.com/images?q=tbn:ANd9GcQHj6_GEGLkc-lBE1bKkQY_ZKbCGSSG23pGNV1-wn6SS__jpavl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067053" cy="201517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71472" y="2357430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Pierwszy kontakt z książką następuje w </a:t>
            </a:r>
            <a:r>
              <a:rPr lang="pl-PL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domu rodzinnym</a:t>
            </a:r>
            <a:r>
              <a:rPr lang="pl-PL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endParaRPr lang="pl-PL" sz="2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98503" y="613630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36303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85786" y="192880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8.Zapiszcie się razem do biblioteki! </a:t>
            </a:r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Pytajcie bibliotekarzy, co polecają do czytania.</a:t>
            </a:r>
          </a:p>
        </p:txBody>
      </p:sp>
      <p:pic>
        <p:nvPicPr>
          <p:cNvPr id="145410" name="Picture 2" descr="https://encrypted-tbn1.gstatic.com/images?q=tbn:ANd9GcS67Bgj2DsvLt82gEbJGCTNmwuLMKvWmnBXj72Edo_PRm-5DO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2348880"/>
            <a:ext cx="1876425" cy="24384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57224" y="2786058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9.Nie zapominaj o </a:t>
            </a:r>
            <a:r>
              <a:rPr lang="pl-PL" sz="2000" dirty="0" err="1" smtClean="0">
                <a:solidFill>
                  <a:srgbClr val="2B5A81"/>
                </a:solidFill>
                <a:latin typeface="Comic Sans MS" pitchFamily="66" charset="0"/>
              </a:rPr>
              <a:t>audiobookach</a:t>
            </a:r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! </a:t>
            </a:r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Słuchanie książek wciąga tak samo jak ich czytanie.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57224" y="3857628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10. </a:t>
            </a:r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Raz na jakiś czas możesz uciec się do przekupstwa. </a:t>
            </a:r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Zaproponuj ciekawe nagrody za każdą samodzielnie przeczytaną przez dziecko książkę.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85786" y="78579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7.Poszukaj filmowej adaptacji </a:t>
            </a:r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czytanej książki i po lekturze obejrzyjcie film razem. </a:t>
            </a:r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Pobawcie się w szukanie podobieństw i różnic.</a:t>
            </a:r>
            <a:endParaRPr lang="pl-PL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4" y="592746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48091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19238" y="604540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1000" dirty="0">
                <a:solidFill>
                  <a:srgbClr val="4D5B6B"/>
                </a:solidFill>
              </a:rPr>
              <a:t>Projekt współfinansowany przez Unię Europejską w ramach </a:t>
            </a:r>
          </a:p>
          <a:p>
            <a:pPr lvl="0" algn="ctr"/>
            <a:r>
              <a:rPr lang="pl-PL" sz="1000" dirty="0">
                <a:solidFill>
                  <a:srgbClr val="4D5B6B"/>
                </a:solidFill>
              </a:rPr>
              <a:t>Europejskiego Funduszu Społecznego</a:t>
            </a:r>
          </a:p>
          <a:p>
            <a:pPr lvl="0"/>
            <a:endParaRPr lang="pl-PL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 Rodzinnym Czytaniu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12391" r="13334"/>
          <a:stretch/>
        </p:blipFill>
        <p:spPr>
          <a:xfrm>
            <a:off x="1320444" y="188640"/>
            <a:ext cx="7249364" cy="532859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411760" y="612271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19491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76" y="5986735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ogramy czytelnicz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3834" r="14243" b="2295"/>
          <a:stretch/>
        </p:blipFill>
        <p:spPr>
          <a:xfrm>
            <a:off x="1914904" y="260648"/>
            <a:ext cx="5249383" cy="280831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3501008"/>
            <a:ext cx="7632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Prowadzone są trzy programy edukacyjne: </a:t>
            </a:r>
            <a:endParaRPr lang="pl-PL" sz="2000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Czytające szkoły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istotą programu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jest codzienne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czytanie uczniom dla przyjemności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endParaRPr lang="pl-PL" sz="2000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Czytające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Przedszkola </a:t>
            </a:r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jako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gwarantowany sposób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lepszego przygotowania dzieci do szkoły i do </a:t>
            </a:r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życia</a:t>
            </a: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</a:p>
          <a:p>
            <a:pPr algn="just"/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Czytanie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zbliża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którego celem jest wzajemne poznanie się i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integrowanie dzieci niepełnosprawnych i </a:t>
            </a:r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zdrowych </a:t>
            </a:r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podczas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wspólnych imprez czytelniczych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39752" y="612293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4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95" y="5941913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7"/>
            <a:ext cx="8291264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Badania, sfinansowane przez </a:t>
            </a:r>
            <a:r>
              <a:rPr lang="pl-PL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MKiDzN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 przeprowadzone przez Ośrodek Ewaluacji, wykazały, 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że w szkołach, które wprowadziły codzienne czytanie uczniom nastąpiły bardzo pozytywne zmiany: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poprawa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poziomu wypowiedzi ustnych i pisemnych uczniów,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zwiększenie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zasobu słownictwa czynnego i biernego,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wzrost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wiedzy ogólnej uczniów,</a:t>
            </a: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endParaRPr lang="pl-PL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4904"/>
            <a:ext cx="21717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2420889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wzrost zrozumienia tekstów i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poleceń,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poprawa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umiejętności refleksji i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krytycznego myślenia,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rozwój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wyobraźni i poczucia humoru,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poprawa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wzajemnych relacji pomiędzy uczniami,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powstawanie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więzi pomiędzy nauczycielem i uczniami,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spadek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ilości aspołecznych, prowokacyjnych i </a:t>
            </a: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agresywnych zachowań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wzrost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zaangażowania rodziców w czytanie dzieciom w domu,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wzrost </a:t>
            </a:r>
            <a:r>
              <a:rPr lang="pl-PL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czytelnictwa - uczniowie wypożyczają więcej książek.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394173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13" y="6044753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5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ak jest!: maj 2013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 t="14504" r="48608" b="3821"/>
          <a:stretch/>
        </p:blipFill>
        <p:spPr>
          <a:xfrm>
            <a:off x="2555776" y="476672"/>
            <a:ext cx="3816424" cy="5904656"/>
          </a:xfrm>
        </p:spPr>
      </p:pic>
      <p:sp>
        <p:nvSpPr>
          <p:cNvPr id="2" name="Prostokąt 1"/>
          <p:cNvSpPr/>
          <p:nvPr/>
        </p:nvSpPr>
        <p:spPr>
          <a:xfrm>
            <a:off x="2339752" y="646996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833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32" y="908720"/>
            <a:ext cx="28803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11560" y="3933056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>
                <a:solidFill>
                  <a:srgbClr val="C00000"/>
                </a:solidFill>
                <a:latin typeface="Comic Sans MS" pitchFamily="66" charset="0"/>
              </a:rPr>
              <a:t>Ci, których ominął ten wstępny etap zaprzyjaźniania 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się z drukiem i pierwsze książki spotykają dopiero w szkole,</a:t>
            </a:r>
            <a:r>
              <a:rPr lang="pl-PL" sz="2200" dirty="0">
                <a:latin typeface="Comic Sans MS" pitchFamily="66" charset="0"/>
              </a:rPr>
              <a:t> </a:t>
            </a:r>
            <a:r>
              <a:rPr lang="pl-PL" sz="2200" dirty="0">
                <a:solidFill>
                  <a:srgbClr val="C00000"/>
                </a:solidFill>
                <a:latin typeface="Comic Sans MS" pitchFamily="66" charset="0"/>
              </a:rPr>
              <a:t>tracą pewien ważny etap w życiu intelektualnym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omijają ich pewne lektury, wierszyki i bajki do których zapewne już nigdy nie dotrą.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141984" y="614323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1288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2991" r="14091"/>
          <a:stretch/>
        </p:blipFill>
        <p:spPr>
          <a:xfrm>
            <a:off x="1331639" y="260648"/>
            <a:ext cx="5976665" cy="36004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11560" y="400506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Kampania społeczna Fundacji ABCXXI CAŁA POLSKA CZYTA DZIECIOM rozpoczęła się 1 czerwca 2001 roku. </a:t>
            </a:r>
            <a:endParaRPr lang="pl-PL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pl-PL" sz="2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ona na celu "uświadomienie społeczeństwu 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ogromnego znaczenia czytania dziecku dla jego rozwoju emocjonalnego 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oraz </a:t>
            </a:r>
            <a:r>
              <a:rPr lang="pl-PL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wyrobienia u dorosłych nawyku codziennego czytania dzieciom</a:t>
            </a:r>
            <a:r>
              <a:rPr lang="pl-PL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."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39752" y="6180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2" y="604538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600570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28978"/>
            <a:ext cx="6672234" cy="53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04256" y="625783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6210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5621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04664"/>
            <a:ext cx="7531200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Aby pomóc rodzicom i wychowawcom w wyborze właściwej lektury, Fundacja ABCXXI opracowała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Kryteria Wyboru książek do głośnego czytania dzieciom </a:t>
            </a:r>
            <a:r>
              <a:rPr lang="pl-PL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oraz 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Złotą Listę najbardziej polecanych tytułów.</a:t>
            </a:r>
          </a:p>
          <a:p>
            <a:endParaRPr lang="pl-PL" sz="2400" dirty="0">
              <a:latin typeface="Comic Sans MS" panose="030F0702030302020204" pitchFamily="66" charset="0"/>
            </a:endParaRPr>
          </a:p>
        </p:txBody>
      </p:sp>
      <p:pic>
        <p:nvPicPr>
          <p:cNvPr id="4" name="Obraz 3" descr="O programi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3513" r="14714" b="2633"/>
          <a:stretch/>
        </p:blipFill>
        <p:spPr>
          <a:xfrm>
            <a:off x="1201661" y="1916832"/>
            <a:ext cx="6034636" cy="407379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262456" y="6180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4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79" y="5988424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404664"/>
            <a:ext cx="7776864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2000" dirty="0" smtClean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 smtClean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pl-PL" sz="2000" dirty="0">
              <a:solidFill>
                <a:srgbClr val="7C2A96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W </a:t>
            </a:r>
            <a:r>
              <a:rPr lang="pl-PL" sz="2000" dirty="0">
                <a:solidFill>
                  <a:srgbClr val="7C2A96"/>
                </a:solidFill>
                <a:latin typeface="Comic Sans MS" panose="030F0702030302020204" pitchFamily="66" charset="0"/>
              </a:rPr>
              <a:t>ramach </a:t>
            </a:r>
            <a: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kampanii </a:t>
            </a:r>
            <a:r>
              <a:rPr lang="pl-PL" sz="2000" dirty="0">
                <a:solidFill>
                  <a:srgbClr val="7C2A96"/>
                </a:solidFill>
                <a:latin typeface="Comic Sans MS" panose="030F0702030302020204" pitchFamily="66" charset="0"/>
              </a:rPr>
              <a:t>przeprowadzane są stałe akcje m. in.: </a:t>
            </a:r>
            <a:r>
              <a:rPr lang="pl-PL" sz="2000" b="1" dirty="0">
                <a:solidFill>
                  <a:srgbClr val="7C2A96"/>
                </a:solidFill>
                <a:latin typeface="Comic Sans MS" panose="030F0702030302020204" pitchFamily="66" charset="0"/>
              </a:rPr>
              <a:t>Ogólnopolski Tydzień Czytania Dzieciom</a:t>
            </a:r>
            <a:r>
              <a:rPr lang="pl-PL" sz="2000" dirty="0">
                <a:solidFill>
                  <a:srgbClr val="7C2A96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OTCD (</a:t>
            </a:r>
            <a:r>
              <a:rPr lang="pl-PL" sz="2000" dirty="0">
                <a:solidFill>
                  <a:srgbClr val="7C2A96"/>
                </a:solidFill>
                <a:latin typeface="Comic Sans MS" panose="030F0702030302020204" pitchFamily="66" charset="0"/>
              </a:rPr>
              <a:t>kwiecień), </a:t>
            </a:r>
            <a:r>
              <a:rPr lang="pl-PL" sz="2000" b="1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Czytanie zbliża, Ogólnopolskie </a:t>
            </a:r>
            <a:r>
              <a:rPr lang="pl-PL" sz="2000" b="1" dirty="0">
                <a:solidFill>
                  <a:srgbClr val="7C2A96"/>
                </a:solidFill>
                <a:latin typeface="Comic Sans MS" panose="030F0702030302020204" pitchFamily="66" charset="0"/>
              </a:rPr>
              <a:t>Urodziny Kubusia Puchatka </a:t>
            </a:r>
            <a: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/>
            </a:r>
            <a:b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</a:br>
            <a:r>
              <a:rPr lang="pl-PL" sz="2000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(</a:t>
            </a:r>
            <a:r>
              <a:rPr lang="pl-PL" sz="2000" dirty="0">
                <a:solidFill>
                  <a:srgbClr val="7C2A96"/>
                </a:solidFill>
                <a:latin typeface="Comic Sans MS" panose="030F0702030302020204" pitchFamily="66" charset="0"/>
              </a:rPr>
              <a:t>14 października, w rocznicę pierwszego wydania książki), </a:t>
            </a:r>
            <a:r>
              <a:rPr lang="pl-PL" sz="2000" b="1" dirty="0">
                <a:solidFill>
                  <a:srgbClr val="7C2A96"/>
                </a:solidFill>
                <a:latin typeface="Comic Sans MS" panose="030F0702030302020204" pitchFamily="66" charset="0"/>
              </a:rPr>
              <a:t>Mikołajki z Mikołajkiem, Zima z książką, Wiosenna Zbiórka Książek</a:t>
            </a:r>
            <a:r>
              <a:rPr lang="pl-PL" sz="2000" b="1" dirty="0" smtClean="0">
                <a:solidFill>
                  <a:srgbClr val="7C2A96"/>
                </a:solidFill>
                <a:latin typeface="Comic Sans MS" panose="030F0702030302020204" pitchFamily="66" charset="0"/>
              </a:rPr>
              <a:t>.</a:t>
            </a:r>
            <a:endParaRPr lang="pl-PL" sz="2000" b="1" dirty="0">
              <a:solidFill>
                <a:srgbClr val="7C2A9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az 3" descr="czytanie zbliża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3127" r="16006"/>
          <a:stretch/>
        </p:blipFill>
        <p:spPr>
          <a:xfrm>
            <a:off x="1403648" y="150142"/>
            <a:ext cx="5688632" cy="378209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319304" y="611900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pPr algn="ctr"/>
            <a:endParaRPr lang="pl-PL" sz="1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61498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5936301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2535580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800" b="1" dirty="0" smtClean="0">
              <a:solidFill>
                <a:srgbClr val="905230"/>
              </a:solidFill>
            </a:endParaRPr>
          </a:p>
          <a:p>
            <a:pPr algn="just"/>
            <a:endParaRPr lang="pl-PL" sz="2800" b="1" dirty="0">
              <a:solidFill>
                <a:srgbClr val="905230"/>
              </a:solidFill>
            </a:endParaRPr>
          </a:p>
          <a:p>
            <a:pPr algn="just"/>
            <a:endParaRPr lang="pl-PL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pl-PL" sz="2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Helena </a:t>
            </a:r>
            <a:r>
              <a:rPr lang="pl-PL" sz="2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Bross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 Magnus </a:t>
            </a:r>
            <a:r>
              <a:rPr lang="pl-PL" sz="22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Ljunggren</a:t>
            </a:r>
            <a:r>
              <a:rPr lang="pl-PL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— szwedzcy pisarze dziecięcy, </a:t>
            </a:r>
            <a:r>
              <a:rPr lang="pl-PL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autorzy kilku bestsellerów wydanych przez sztokholmski dom wydawniczy Bonnier Carlsen </a:t>
            </a:r>
            <a:r>
              <a:rPr lang="pl-PL" sz="2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opracowali krótki poradnik dla tych rodziców, którzy marzą o dzieciach pożerających książki od najmłodszych lat. </a:t>
            </a:r>
            <a:endParaRPr lang="pl-PL" sz="2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Obraz 4" descr="RodzinneCzytanie.pl – Aktualności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7936" r="13995"/>
          <a:stretch/>
        </p:blipFill>
        <p:spPr>
          <a:xfrm>
            <a:off x="1785918" y="142852"/>
            <a:ext cx="5688633" cy="35719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213992" y="623136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73749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32" y="6039210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4348" y="476673"/>
            <a:ext cx="7786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/>
              <a:t>1.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Dzieci naśladują dorosłych.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W nauce pożerania książek zacznij więc od siebie.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000108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14348" y="1428736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Czytaj dzieciom na głos od ich najwcześniejszych lat.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 nie przestawaj tylko dlatego, że same już umieją czytać.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2910" y="3071810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3.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Kiedy już dziecko nauczy się czytać samodzielnie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naucz go dobrych nawyków podczas czytania.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Znajdźcie ustronne, ciche i przytulne miejsce </a:t>
            </a:r>
            <a:b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na lekturę, takie gdzie nic nie będzie rozpraszało uwagi. </a:t>
            </a:r>
            <a:r>
              <a:rPr lang="pl-PL" sz="2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Dzieci muszą się czytania uczyć przez praktykę tak samo, jak ćwiczą jazdę na rowerze czy pływanie.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69395" y="612056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16912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37537"/>
            <a:ext cx="18415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0298" y="285728"/>
            <a:ext cx="5786478" cy="15001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4.Jeśli samodzielne czytanie ciągle sprawia dziecku trudność</a:t>
            </a:r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spróbujcie czytać po jednej stronie na dzień.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Będziecie przechodzili przez książki coraz szybciej.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2047875" cy="24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14348" y="2500306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5.Sięgajcie po książki wciągające i trzymające w napięciu</a:t>
            </a:r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. Początek możesz czytać dziecku, </a:t>
            </a:r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ale o tym, co było dalej niech zawsze dowiaduje się już samo.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42910" y="4643446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2B5A81"/>
                </a:solidFill>
                <a:latin typeface="Comic Sans MS" pitchFamily="66" charset="0"/>
              </a:rPr>
              <a:t>6.Załóżcie własny domowy Klub Czytelnika. Czytajcie samodzielnie lecz w tym samym czasie tę samą książkę, a potem</a:t>
            </a:r>
            <a:r>
              <a:rPr lang="pl-PL" sz="2000" b="1" dirty="0" smtClean="0">
                <a:solidFill>
                  <a:srgbClr val="2B5A81"/>
                </a:solidFill>
                <a:latin typeface="Comic Sans MS" pitchFamily="66" charset="0"/>
              </a:rPr>
              <a:t> dyskutujcie o jej treści.</a:t>
            </a:r>
          </a:p>
        </p:txBody>
      </p:sp>
      <p:pic>
        <p:nvPicPr>
          <p:cNvPr id="144388" name="Picture 4" descr="https://encrypted-tbn0.gstatic.com/images?q=tbn:ANd9GcRfm7fT4aNypnRACxCZWwaYrqeeb_x9JYxTLXwMyhCr1IrXCNZQ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143125" cy="2143125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285206" y="60932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000" dirty="0"/>
              <a:t>Projekt współfinansowany przez Unię Europejską w ramach </a:t>
            </a:r>
          </a:p>
          <a:p>
            <a:pPr algn="ctr"/>
            <a:r>
              <a:rPr lang="pl-PL" sz="1000" dirty="0"/>
              <a:t>Europejskiego Funduszu Społecznego</a:t>
            </a:r>
          </a:p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093296"/>
            <a:ext cx="18907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6" y="6053608"/>
            <a:ext cx="18478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Termiczny</Template>
  <TotalTime>10253</TotalTime>
  <Words>705</Words>
  <Application>Microsoft Office PowerPoint</Application>
  <PresentationFormat>Pokaz na ekranie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Thermal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promujące czytelnictwo wśród uczniów</dc:title>
  <dc:creator>Małgorzata Mianowany</dc:creator>
  <cp:lastModifiedBy>PC</cp:lastModifiedBy>
  <cp:revision>249</cp:revision>
  <dcterms:created xsi:type="dcterms:W3CDTF">2014-01-11T22:51:56Z</dcterms:created>
  <dcterms:modified xsi:type="dcterms:W3CDTF">2014-03-21T12:37:29Z</dcterms:modified>
</cp:coreProperties>
</file>